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A3BC"/>
    <a:srgbClr val="00DAFE"/>
    <a:srgbClr val="042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90f4e66d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90f4e66d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352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90f4e66d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90f4e66d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06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90f4e66d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90f4e66d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48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90f4e66d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90f4e66d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90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90f4e66d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90f4e66d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09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90f4e66d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90f4e66d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0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90f4e66d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90f4e66d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545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90f4e66d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90f4e66d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825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90f4e66d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90f4e66d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357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DB54102-A7C8-40B2-BABD-5B07A95EA996}"/>
              </a:ext>
            </a:extLst>
          </p:cNvPr>
          <p:cNvSpPr/>
          <p:nvPr/>
        </p:nvSpPr>
        <p:spPr>
          <a:xfrm>
            <a:off x="165733" y="264160"/>
            <a:ext cx="6651627" cy="4673600"/>
          </a:xfrm>
          <a:prstGeom prst="roundRect">
            <a:avLst>
              <a:gd name="adj" fmla="val 8875"/>
            </a:avLst>
          </a:prstGeom>
          <a:solidFill>
            <a:srgbClr val="00A3BC"/>
          </a:solidFill>
          <a:ln>
            <a:solidFill>
              <a:srgbClr val="00A3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D3E9B-3636-49F5-874C-419E2F27D3F2}"/>
              </a:ext>
            </a:extLst>
          </p:cNvPr>
          <p:cNvSpPr txBox="1"/>
          <p:nvPr/>
        </p:nvSpPr>
        <p:spPr>
          <a:xfrm>
            <a:off x="1829270" y="3622453"/>
            <a:ext cx="4134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СУДС – это будущее в управлении дорожными активами городов и областей </a:t>
            </a:r>
          </a:p>
          <a:p>
            <a:r>
              <a:rPr lang="ru-RU" sz="18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Республики Казахстан!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537816-0410-4EC4-B66A-FB3F5E78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468" y="57625"/>
            <a:ext cx="1798799" cy="421147"/>
          </a:xfrm>
          <a:prstGeom prst="rect">
            <a:avLst/>
          </a:prstGeom>
        </p:spPr>
      </p:pic>
      <p:pic>
        <p:nvPicPr>
          <p:cNvPr id="8" name="Google Shape;54;p13">
            <a:extLst>
              <a:ext uri="{FF2B5EF4-FFF2-40B4-BE49-F238E27FC236}">
                <a16:creationId xmlns:a16="http://schemas.microsoft.com/office/drawing/2014/main" id="{11A41423-7D89-4BAB-A48B-EB86D4E6C42C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45350" y="585179"/>
            <a:ext cx="4750595" cy="2922297"/>
          </a:xfrm>
          <a:prstGeom prst="roundRect">
            <a:avLst>
              <a:gd name="adj" fmla="val 45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B251D8-EF95-41F5-B2DD-291A102A0F48}"/>
              </a:ext>
            </a:extLst>
          </p:cNvPr>
          <p:cNvSpPr txBox="1"/>
          <p:nvPr/>
        </p:nvSpPr>
        <p:spPr>
          <a:xfrm>
            <a:off x="1961915" y="3973949"/>
            <a:ext cx="7016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00" algn="r"/>
            <a:r>
              <a:rPr lang="ru-RU" sz="10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Руководитель </a:t>
            </a:r>
            <a:endParaRPr lang="en-US" sz="1000" dirty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pPr marL="540000" algn="r"/>
            <a:r>
              <a:rPr lang="ru-RU" sz="10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управления цифровизации </a:t>
            </a:r>
            <a:endParaRPr lang="en-US" sz="1000" dirty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pPr marL="540000" algn="r"/>
            <a:r>
              <a:rPr lang="ru-RU" sz="10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АО «</a:t>
            </a:r>
            <a:r>
              <a:rPr lang="ru-RU" sz="1000" dirty="0" err="1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КаздорНИИ</a:t>
            </a:r>
            <a:r>
              <a:rPr lang="ru-RU" sz="10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» - Т</a:t>
            </a:r>
            <a:r>
              <a:rPr lang="kk-KZ" sz="10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ілеу К.Б.</a:t>
            </a:r>
          </a:p>
          <a:p>
            <a:pPr marL="540000" algn="r"/>
            <a:r>
              <a:rPr lang="ru-RU" sz="10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г. Астана, ул. </a:t>
            </a:r>
            <a:r>
              <a:rPr lang="ru-RU" sz="1000" dirty="0" err="1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Жекебатыр</a:t>
            </a:r>
            <a:r>
              <a:rPr lang="ru-RU" sz="10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 35</a:t>
            </a:r>
          </a:p>
          <a:p>
            <a:pPr marL="540000" algn="r"/>
            <a:r>
              <a:rPr lang="ru-RU" sz="10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+7 771 461-67-11</a:t>
            </a:r>
          </a:p>
          <a:p>
            <a:pPr marL="540000" algn="r"/>
            <a:r>
              <a:rPr lang="ru-RU" sz="10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k.tileu@qazjolgzi.kz </a:t>
            </a:r>
          </a:p>
          <a:p>
            <a:pPr marL="540000"/>
            <a:endParaRPr lang="ru-RU" sz="1000" dirty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88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B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D968D3F-6D62-48C1-B25E-8ED187C24D08}"/>
              </a:ext>
            </a:extLst>
          </p:cNvPr>
          <p:cNvSpPr/>
          <p:nvPr/>
        </p:nvSpPr>
        <p:spPr>
          <a:xfrm>
            <a:off x="0" y="0"/>
            <a:ext cx="1307306" cy="5143500"/>
          </a:xfrm>
          <a:prstGeom prst="rect">
            <a:avLst/>
          </a:prstGeom>
          <a:solidFill>
            <a:srgbClr val="00DAFE"/>
          </a:solidFill>
          <a:ln>
            <a:solidFill>
              <a:srgbClr val="00D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BB2A9C4-1060-404F-86E7-CED4D27020A1}"/>
              </a:ext>
            </a:extLst>
          </p:cNvPr>
          <p:cNvSpPr/>
          <p:nvPr/>
        </p:nvSpPr>
        <p:spPr>
          <a:xfrm>
            <a:off x="1307306" y="0"/>
            <a:ext cx="10001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93C1962-4CE5-45A0-9441-00C6FC9B8FC7}"/>
              </a:ext>
            </a:extLst>
          </p:cNvPr>
          <p:cNvSpPr/>
          <p:nvPr/>
        </p:nvSpPr>
        <p:spPr>
          <a:xfrm>
            <a:off x="314325" y="57150"/>
            <a:ext cx="678656" cy="650081"/>
          </a:xfrm>
          <a:prstGeom prst="ellipse">
            <a:avLst/>
          </a:prstGeom>
          <a:solidFill>
            <a:srgbClr val="00DA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/>
              <a:t>2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9CFC061-DA66-4676-8E06-981F48B75D27}"/>
              </a:ext>
            </a:extLst>
          </p:cNvPr>
          <p:cNvCxnSpPr>
            <a:cxnSpLocks/>
            <a:stCxn id="2" idx="2"/>
            <a:endCxn id="5" idx="4"/>
          </p:cNvCxnSpPr>
          <p:nvPr/>
        </p:nvCxnSpPr>
        <p:spPr>
          <a:xfrm flipV="1">
            <a:off x="653653" y="707231"/>
            <a:ext cx="0" cy="44362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456A4EB-7E9A-41D8-8446-9DD63A80F4E0}"/>
              </a:ext>
            </a:extLst>
          </p:cNvPr>
          <p:cNvCxnSpPr>
            <a:cxnSpLocks/>
          </p:cNvCxnSpPr>
          <p:nvPr/>
        </p:nvCxnSpPr>
        <p:spPr>
          <a:xfrm flipV="1">
            <a:off x="263128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2723089-0112-4A36-BE60-8DF49D18D13D}"/>
              </a:ext>
            </a:extLst>
          </p:cNvPr>
          <p:cNvCxnSpPr>
            <a:cxnSpLocks/>
          </p:cNvCxnSpPr>
          <p:nvPr/>
        </p:nvCxnSpPr>
        <p:spPr>
          <a:xfrm flipV="1">
            <a:off x="1029890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A469BEF-1BDA-4AA6-B7D2-0DBED39B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42" y="121444"/>
            <a:ext cx="2088835" cy="48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21C40E-D520-400A-B7D4-2CF45658828D}"/>
              </a:ext>
            </a:extLst>
          </p:cNvPr>
          <p:cNvSpPr txBox="1"/>
          <p:nvPr/>
        </p:nvSpPr>
        <p:spPr>
          <a:xfrm>
            <a:off x="1726563" y="1120041"/>
            <a:ext cx="2309654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Система управления улично-дорожной сетью (СУДС) – веб-приложение на базе ГИС платформы, созданная с целью повышения эффективности обслуживания и управления дорожной инфраструктурой городов и регионов Казахстана.</a:t>
            </a:r>
          </a:p>
          <a:p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ru-RU" sz="11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Главной задачей этой системы является создание единой базы данных для дорожных активов местной сети, обеспечивая надежный инструмент для принятия обоснованных решений и планирования обслуживания.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2DEBB58-F77B-4DA2-8F07-72F6081A3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291" y="1120041"/>
            <a:ext cx="4824253" cy="3216168"/>
          </a:xfrm>
          <a:prstGeom prst="roundRect">
            <a:avLst>
              <a:gd name="adj" fmla="val 45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4" name="Google Shape;168;p16">
            <a:extLst>
              <a:ext uri="{FF2B5EF4-FFF2-40B4-BE49-F238E27FC236}">
                <a16:creationId xmlns:a16="http://schemas.microsoft.com/office/drawing/2014/main" id="{49A188AE-4830-4AEF-9E78-AD946BEA9F71}"/>
              </a:ext>
            </a:extLst>
          </p:cNvPr>
          <p:cNvSpPr/>
          <p:nvPr/>
        </p:nvSpPr>
        <p:spPr>
          <a:xfrm>
            <a:off x="1743826" y="365970"/>
            <a:ext cx="3539729" cy="514350"/>
          </a:xfrm>
          <a:prstGeom prst="rect">
            <a:avLst/>
          </a:prstGeom>
          <a:solidFill>
            <a:srgbClr val="00A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b="1" dirty="0">
                <a:solidFill>
                  <a:schemeClr val="lt1"/>
                </a:solidFill>
                <a:latin typeface="Century Gothic" panose="020B0502020202020204" pitchFamily="34" charset="0"/>
              </a:rPr>
              <a:t>ЦЕЛИ И ЗАДАЧИ</a:t>
            </a:r>
          </a:p>
        </p:txBody>
      </p:sp>
    </p:spTree>
    <p:extLst>
      <p:ext uri="{BB962C8B-B14F-4D97-AF65-F5344CB8AC3E}">
        <p14:creationId xmlns:p14="http://schemas.microsoft.com/office/powerpoint/2010/main" val="413184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B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D968D3F-6D62-48C1-B25E-8ED187C24D08}"/>
              </a:ext>
            </a:extLst>
          </p:cNvPr>
          <p:cNvSpPr/>
          <p:nvPr/>
        </p:nvSpPr>
        <p:spPr>
          <a:xfrm>
            <a:off x="0" y="0"/>
            <a:ext cx="1307306" cy="5143500"/>
          </a:xfrm>
          <a:prstGeom prst="rect">
            <a:avLst/>
          </a:prstGeom>
          <a:solidFill>
            <a:srgbClr val="00DAFE"/>
          </a:solidFill>
          <a:ln>
            <a:solidFill>
              <a:srgbClr val="00D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BB2A9C4-1060-404F-86E7-CED4D27020A1}"/>
              </a:ext>
            </a:extLst>
          </p:cNvPr>
          <p:cNvSpPr/>
          <p:nvPr/>
        </p:nvSpPr>
        <p:spPr>
          <a:xfrm>
            <a:off x="1307306" y="0"/>
            <a:ext cx="10001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93C1962-4CE5-45A0-9441-00C6FC9B8FC7}"/>
              </a:ext>
            </a:extLst>
          </p:cNvPr>
          <p:cNvSpPr/>
          <p:nvPr/>
        </p:nvSpPr>
        <p:spPr>
          <a:xfrm>
            <a:off x="314325" y="57150"/>
            <a:ext cx="678656" cy="650081"/>
          </a:xfrm>
          <a:prstGeom prst="ellipse">
            <a:avLst/>
          </a:prstGeom>
          <a:solidFill>
            <a:srgbClr val="00DA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/>
              <a:t>3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9CFC061-DA66-4676-8E06-981F48B75D27}"/>
              </a:ext>
            </a:extLst>
          </p:cNvPr>
          <p:cNvCxnSpPr>
            <a:cxnSpLocks/>
            <a:stCxn id="2" idx="2"/>
            <a:endCxn id="5" idx="4"/>
          </p:cNvCxnSpPr>
          <p:nvPr/>
        </p:nvCxnSpPr>
        <p:spPr>
          <a:xfrm flipV="1">
            <a:off x="653653" y="707231"/>
            <a:ext cx="0" cy="44362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456A4EB-7E9A-41D8-8446-9DD63A80F4E0}"/>
              </a:ext>
            </a:extLst>
          </p:cNvPr>
          <p:cNvCxnSpPr>
            <a:cxnSpLocks/>
          </p:cNvCxnSpPr>
          <p:nvPr/>
        </p:nvCxnSpPr>
        <p:spPr>
          <a:xfrm flipV="1">
            <a:off x="263128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2723089-0112-4A36-BE60-8DF49D18D13D}"/>
              </a:ext>
            </a:extLst>
          </p:cNvPr>
          <p:cNvCxnSpPr>
            <a:cxnSpLocks/>
          </p:cNvCxnSpPr>
          <p:nvPr/>
        </p:nvCxnSpPr>
        <p:spPr>
          <a:xfrm flipV="1">
            <a:off x="1029890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A469BEF-1BDA-4AA6-B7D2-0DBED39B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42" y="121444"/>
            <a:ext cx="2088835" cy="48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21C40E-D520-400A-B7D4-2CF45658828D}"/>
              </a:ext>
            </a:extLst>
          </p:cNvPr>
          <p:cNvSpPr txBox="1"/>
          <p:nvPr/>
        </p:nvSpPr>
        <p:spPr>
          <a:xfrm>
            <a:off x="5180604" y="1440343"/>
            <a:ext cx="370026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УПРАВЛЕНИЕ АКТИВАМИ</a:t>
            </a:r>
          </a:p>
          <a:p>
            <a:endParaRPr lang="ru-RU" sz="1100" b="1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ЭЛЕКТРОННЫЙ ДОКУМЕНТООБОРОТ</a:t>
            </a:r>
          </a:p>
          <a:p>
            <a:endParaRPr lang="ru-RU" sz="1100" b="1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УЧЕТ АКТИВОВ</a:t>
            </a:r>
          </a:p>
          <a:p>
            <a:endParaRPr lang="ru-RU" sz="1100" b="1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ПРОСМОТР И ХРАНЕНИЕ ДАННЫХ ПАСПОРТИЗАЦИИ И ТЕХНИЧЕСКОГО СОСТОЯНИЯ ДОРОГ</a:t>
            </a:r>
          </a:p>
          <a:p>
            <a:endParaRPr lang="ru-RU" sz="1100" b="1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ПРОВЕДЕНИЕ КОЛИЧЕСТВЕННЫХ И КАЧЕСТВЕННЫХ АНАЛИЗОВ</a:t>
            </a:r>
          </a:p>
          <a:p>
            <a:endParaRPr lang="ru-RU" sz="1100" b="1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ХРАНЕНИЕ ИЗМЕНЕНИЙ УЛИЧНО-ДОРОЖНОЙ СЕТИ</a:t>
            </a:r>
          </a:p>
          <a:p>
            <a:endParaRPr lang="ru-RU" sz="1100" b="1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ОТОБРАЖЕНИЕ ПЕРЕКРЫТИЙ И ОГРАНИЧЕНИЙ НА ДОРОГАХ В ФОРМАТЕ ГИС</a:t>
            </a:r>
          </a:p>
        </p:txBody>
      </p:sp>
      <p:sp>
        <p:nvSpPr>
          <p:cNvPr id="24" name="Google Shape;168;p16">
            <a:extLst>
              <a:ext uri="{FF2B5EF4-FFF2-40B4-BE49-F238E27FC236}">
                <a16:creationId xmlns:a16="http://schemas.microsoft.com/office/drawing/2014/main" id="{49A188AE-4830-4AEF-9E78-AD946BEA9F71}"/>
              </a:ext>
            </a:extLst>
          </p:cNvPr>
          <p:cNvSpPr/>
          <p:nvPr/>
        </p:nvSpPr>
        <p:spPr>
          <a:xfrm>
            <a:off x="1743826" y="365970"/>
            <a:ext cx="3539729" cy="514350"/>
          </a:xfrm>
          <a:prstGeom prst="rect">
            <a:avLst/>
          </a:prstGeom>
          <a:solidFill>
            <a:srgbClr val="00A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b="1" dirty="0">
                <a:latin typeface="Century Gothic" panose="020B0502020202020204" pitchFamily="34" charset="0"/>
              </a:rPr>
              <a:t>ФУНКЦИОНАЛ</a:t>
            </a:r>
            <a:endParaRPr lang="ru-RU" sz="28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4F48AF-F937-42C0-AE6C-7ED572407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01" t="11937" r="25829" b="2636"/>
          <a:stretch/>
        </p:blipFill>
        <p:spPr>
          <a:xfrm>
            <a:off x="1743826" y="1064323"/>
            <a:ext cx="2888575" cy="3825695"/>
          </a:xfrm>
          <a:prstGeom prst="roundRect">
            <a:avLst>
              <a:gd name="adj" fmla="val 45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338619D-FE03-4875-895F-0AD414E5467D}"/>
              </a:ext>
            </a:extLst>
          </p:cNvPr>
          <p:cNvSpPr/>
          <p:nvPr/>
        </p:nvSpPr>
        <p:spPr>
          <a:xfrm>
            <a:off x="5071110" y="1507331"/>
            <a:ext cx="109494" cy="1285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3C85138-F27E-46AA-96AD-CC3E1F0F8B3B}"/>
              </a:ext>
            </a:extLst>
          </p:cNvPr>
          <p:cNvSpPr/>
          <p:nvPr/>
        </p:nvSpPr>
        <p:spPr>
          <a:xfrm>
            <a:off x="5072100" y="1836896"/>
            <a:ext cx="109494" cy="1285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638494-03AB-410F-B7E4-24D00DA35282}"/>
              </a:ext>
            </a:extLst>
          </p:cNvPr>
          <p:cNvSpPr/>
          <p:nvPr/>
        </p:nvSpPr>
        <p:spPr>
          <a:xfrm>
            <a:off x="5071110" y="2181701"/>
            <a:ext cx="109494" cy="1285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902CAA2-43D9-4B7A-A678-9BC3F1A7C1B5}"/>
              </a:ext>
            </a:extLst>
          </p:cNvPr>
          <p:cNvSpPr/>
          <p:nvPr/>
        </p:nvSpPr>
        <p:spPr>
          <a:xfrm>
            <a:off x="5071110" y="2511266"/>
            <a:ext cx="109494" cy="1285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1F6164A-7417-4EFF-B846-25DADC8B155E}"/>
              </a:ext>
            </a:extLst>
          </p:cNvPr>
          <p:cNvSpPr/>
          <p:nvPr/>
        </p:nvSpPr>
        <p:spPr>
          <a:xfrm>
            <a:off x="5071110" y="3187924"/>
            <a:ext cx="109494" cy="1285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F0C056E-B169-4FFD-8AF1-C3C44A2720D2}"/>
              </a:ext>
            </a:extLst>
          </p:cNvPr>
          <p:cNvSpPr/>
          <p:nvPr/>
        </p:nvSpPr>
        <p:spPr>
          <a:xfrm>
            <a:off x="5071110" y="3693427"/>
            <a:ext cx="109494" cy="1285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5F376B2-64D0-4F03-A5E3-AB890ABD3E88}"/>
              </a:ext>
            </a:extLst>
          </p:cNvPr>
          <p:cNvSpPr/>
          <p:nvPr/>
        </p:nvSpPr>
        <p:spPr>
          <a:xfrm>
            <a:off x="5071110" y="4017770"/>
            <a:ext cx="109494" cy="1285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39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B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D968D3F-6D62-48C1-B25E-8ED187C24D08}"/>
              </a:ext>
            </a:extLst>
          </p:cNvPr>
          <p:cNvSpPr/>
          <p:nvPr/>
        </p:nvSpPr>
        <p:spPr>
          <a:xfrm>
            <a:off x="0" y="0"/>
            <a:ext cx="1307306" cy="5143500"/>
          </a:xfrm>
          <a:prstGeom prst="rect">
            <a:avLst/>
          </a:prstGeom>
          <a:solidFill>
            <a:srgbClr val="00DAFE"/>
          </a:solidFill>
          <a:ln>
            <a:solidFill>
              <a:srgbClr val="00D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BB2A9C4-1060-404F-86E7-CED4D27020A1}"/>
              </a:ext>
            </a:extLst>
          </p:cNvPr>
          <p:cNvSpPr/>
          <p:nvPr/>
        </p:nvSpPr>
        <p:spPr>
          <a:xfrm>
            <a:off x="1307306" y="0"/>
            <a:ext cx="10001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93C1962-4CE5-45A0-9441-00C6FC9B8FC7}"/>
              </a:ext>
            </a:extLst>
          </p:cNvPr>
          <p:cNvSpPr/>
          <p:nvPr/>
        </p:nvSpPr>
        <p:spPr>
          <a:xfrm>
            <a:off x="314325" y="57150"/>
            <a:ext cx="678656" cy="650081"/>
          </a:xfrm>
          <a:prstGeom prst="ellipse">
            <a:avLst/>
          </a:prstGeom>
          <a:solidFill>
            <a:srgbClr val="00DA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/>
              <a:t>4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9CFC061-DA66-4676-8E06-981F48B75D27}"/>
              </a:ext>
            </a:extLst>
          </p:cNvPr>
          <p:cNvCxnSpPr>
            <a:cxnSpLocks/>
            <a:stCxn id="2" idx="2"/>
            <a:endCxn id="5" idx="4"/>
          </p:cNvCxnSpPr>
          <p:nvPr/>
        </p:nvCxnSpPr>
        <p:spPr>
          <a:xfrm flipV="1">
            <a:off x="653653" y="707231"/>
            <a:ext cx="0" cy="44362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456A4EB-7E9A-41D8-8446-9DD63A80F4E0}"/>
              </a:ext>
            </a:extLst>
          </p:cNvPr>
          <p:cNvCxnSpPr>
            <a:cxnSpLocks/>
          </p:cNvCxnSpPr>
          <p:nvPr/>
        </p:nvCxnSpPr>
        <p:spPr>
          <a:xfrm flipV="1">
            <a:off x="263128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2723089-0112-4A36-BE60-8DF49D18D13D}"/>
              </a:ext>
            </a:extLst>
          </p:cNvPr>
          <p:cNvCxnSpPr>
            <a:cxnSpLocks/>
          </p:cNvCxnSpPr>
          <p:nvPr/>
        </p:nvCxnSpPr>
        <p:spPr>
          <a:xfrm flipV="1">
            <a:off x="1029890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A469BEF-1BDA-4AA6-B7D2-0DBED39B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42" y="121444"/>
            <a:ext cx="2088835" cy="48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21C40E-D520-400A-B7D4-2CF45658828D}"/>
              </a:ext>
            </a:extLst>
          </p:cNvPr>
          <p:cNvSpPr txBox="1"/>
          <p:nvPr/>
        </p:nvSpPr>
        <p:spPr>
          <a:xfrm>
            <a:off x="1683542" y="4028974"/>
            <a:ext cx="333327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СИСТЕМА ХРАНИТ В СЕБЕ ВСЕ</a:t>
            </a:r>
          </a:p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ДАННЫЕ ОБ АВТОМОБИЛЬНЫХ </a:t>
            </a:r>
          </a:p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ДОРОГАХ И УЛИЦАХ, ОЦИФРОВАННОЙ</a:t>
            </a:r>
          </a:p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С ПОМОЩЬЮ СОВРЕМЕННОЙ </a:t>
            </a:r>
          </a:p>
          <a:p>
            <a:r>
              <a:rPr lang="kk-KZ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ПЕРЕДВИЖНОЙ </a:t>
            </a:r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ЛАБОРАТОРИЕЙ ИНСТИТУТА</a:t>
            </a:r>
          </a:p>
        </p:txBody>
      </p:sp>
      <p:sp>
        <p:nvSpPr>
          <p:cNvPr id="23" name="Google Shape;168;p16">
            <a:extLst>
              <a:ext uri="{FF2B5EF4-FFF2-40B4-BE49-F238E27FC236}">
                <a16:creationId xmlns:a16="http://schemas.microsoft.com/office/drawing/2014/main" id="{CDCD4D80-9FAC-4D1E-8F73-CFCC6BB3C76E}"/>
              </a:ext>
            </a:extLst>
          </p:cNvPr>
          <p:cNvSpPr/>
          <p:nvPr/>
        </p:nvSpPr>
        <p:spPr>
          <a:xfrm>
            <a:off x="1743826" y="365970"/>
            <a:ext cx="3539729" cy="514350"/>
          </a:xfrm>
          <a:prstGeom prst="rect">
            <a:avLst/>
          </a:prstGeom>
          <a:solidFill>
            <a:srgbClr val="00A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b="1" dirty="0">
                <a:latin typeface="Century Gothic" panose="020B0502020202020204" pitchFamily="34" charset="0"/>
              </a:rPr>
              <a:t>УЧЕТ АКТИВОВ</a:t>
            </a:r>
            <a:endParaRPr lang="ru-RU" sz="28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3554F3-0B6C-42A7-97A0-73881CF12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64"/>
          <a:stretch/>
        </p:blipFill>
        <p:spPr>
          <a:xfrm>
            <a:off x="3015892" y="1068587"/>
            <a:ext cx="5864980" cy="2772120"/>
          </a:xfrm>
          <a:prstGeom prst="roundRect">
            <a:avLst>
              <a:gd name="adj" fmla="val 45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6EAFC88-D778-4254-B81A-6D14CD1FE183}"/>
              </a:ext>
            </a:extLst>
          </p:cNvPr>
          <p:cNvSpPr/>
          <p:nvPr/>
        </p:nvSpPr>
        <p:spPr>
          <a:xfrm>
            <a:off x="3565125" y="1103503"/>
            <a:ext cx="334410" cy="111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83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B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D968D3F-6D62-48C1-B25E-8ED187C24D08}"/>
              </a:ext>
            </a:extLst>
          </p:cNvPr>
          <p:cNvSpPr/>
          <p:nvPr/>
        </p:nvSpPr>
        <p:spPr>
          <a:xfrm>
            <a:off x="0" y="0"/>
            <a:ext cx="1307306" cy="5143500"/>
          </a:xfrm>
          <a:prstGeom prst="rect">
            <a:avLst/>
          </a:prstGeom>
          <a:solidFill>
            <a:srgbClr val="00DAFE"/>
          </a:solidFill>
          <a:ln>
            <a:solidFill>
              <a:srgbClr val="00D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BB2A9C4-1060-404F-86E7-CED4D27020A1}"/>
              </a:ext>
            </a:extLst>
          </p:cNvPr>
          <p:cNvSpPr/>
          <p:nvPr/>
        </p:nvSpPr>
        <p:spPr>
          <a:xfrm>
            <a:off x="1307306" y="0"/>
            <a:ext cx="10001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93C1962-4CE5-45A0-9441-00C6FC9B8FC7}"/>
              </a:ext>
            </a:extLst>
          </p:cNvPr>
          <p:cNvSpPr/>
          <p:nvPr/>
        </p:nvSpPr>
        <p:spPr>
          <a:xfrm>
            <a:off x="314325" y="57150"/>
            <a:ext cx="678656" cy="650081"/>
          </a:xfrm>
          <a:prstGeom prst="ellipse">
            <a:avLst/>
          </a:prstGeom>
          <a:solidFill>
            <a:srgbClr val="00DA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5</a:t>
            </a:r>
            <a:endParaRPr lang="ru-RU" sz="1800" b="1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9CFC061-DA66-4676-8E06-981F48B75D27}"/>
              </a:ext>
            </a:extLst>
          </p:cNvPr>
          <p:cNvCxnSpPr>
            <a:cxnSpLocks/>
            <a:stCxn id="2" idx="2"/>
            <a:endCxn id="5" idx="4"/>
          </p:cNvCxnSpPr>
          <p:nvPr/>
        </p:nvCxnSpPr>
        <p:spPr>
          <a:xfrm flipV="1">
            <a:off x="653653" y="707231"/>
            <a:ext cx="0" cy="44362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456A4EB-7E9A-41D8-8446-9DD63A80F4E0}"/>
              </a:ext>
            </a:extLst>
          </p:cNvPr>
          <p:cNvCxnSpPr>
            <a:cxnSpLocks/>
          </p:cNvCxnSpPr>
          <p:nvPr/>
        </p:nvCxnSpPr>
        <p:spPr>
          <a:xfrm flipV="1">
            <a:off x="263128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2723089-0112-4A36-BE60-8DF49D18D13D}"/>
              </a:ext>
            </a:extLst>
          </p:cNvPr>
          <p:cNvCxnSpPr>
            <a:cxnSpLocks/>
          </p:cNvCxnSpPr>
          <p:nvPr/>
        </p:nvCxnSpPr>
        <p:spPr>
          <a:xfrm flipV="1">
            <a:off x="1029890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A469BEF-1BDA-4AA6-B7D2-0DBED39B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42" y="121444"/>
            <a:ext cx="2088835" cy="48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21C40E-D520-400A-B7D4-2CF45658828D}"/>
              </a:ext>
            </a:extLst>
          </p:cNvPr>
          <p:cNvSpPr txBox="1"/>
          <p:nvPr/>
        </p:nvSpPr>
        <p:spPr>
          <a:xfrm>
            <a:off x="1750922" y="4354928"/>
            <a:ext cx="3430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ОЦЕНКА ТЕХНИЧЕСКОГО СОСТОЯНИЯ ДОРОГИ</a:t>
            </a:r>
          </a:p>
        </p:txBody>
      </p:sp>
      <p:sp>
        <p:nvSpPr>
          <p:cNvPr id="23" name="Google Shape;168;p16">
            <a:extLst>
              <a:ext uri="{FF2B5EF4-FFF2-40B4-BE49-F238E27FC236}">
                <a16:creationId xmlns:a16="http://schemas.microsoft.com/office/drawing/2014/main" id="{CDCD4D80-9FAC-4D1E-8F73-CFCC6BB3C76E}"/>
              </a:ext>
            </a:extLst>
          </p:cNvPr>
          <p:cNvSpPr/>
          <p:nvPr/>
        </p:nvSpPr>
        <p:spPr>
          <a:xfrm>
            <a:off x="1612701" y="325192"/>
            <a:ext cx="3539729" cy="514350"/>
          </a:xfrm>
          <a:prstGeom prst="rect">
            <a:avLst/>
          </a:prstGeom>
          <a:solidFill>
            <a:srgbClr val="00A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latin typeface="Century Gothic" panose="020B0502020202020204" pitchFamily="34" charset="0"/>
              </a:rPr>
              <a:t>ПРОСМОТР И ХРАНЕНИЕ ДАННЫХ ПАСПОРТИЗАЦИИ И ТЕХНИЧЕСКОГО СОСТОЯНИЯ ДОРОГ</a:t>
            </a:r>
            <a:endParaRPr lang="ru-RU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1560CB-B305-45D6-AF65-47FC0EAB7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73" r="39717"/>
          <a:stretch/>
        </p:blipFill>
        <p:spPr>
          <a:xfrm>
            <a:off x="1612701" y="1417218"/>
            <a:ext cx="3707038" cy="2926080"/>
          </a:xfrm>
          <a:prstGeom prst="roundRect">
            <a:avLst>
              <a:gd name="adj" fmla="val 22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6F6DEC-4A35-461B-8EA0-0C8C21E041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43" t="18314" r="10703" b="18168"/>
          <a:stretch/>
        </p:blipFill>
        <p:spPr>
          <a:xfrm>
            <a:off x="5669782" y="1417218"/>
            <a:ext cx="3075948" cy="1321721"/>
          </a:xfrm>
          <a:prstGeom prst="roundRect">
            <a:avLst>
              <a:gd name="adj" fmla="val 22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BC448A-C4BA-4335-BF34-499A25E7AE01}"/>
              </a:ext>
            </a:extLst>
          </p:cNvPr>
          <p:cNvSpPr txBox="1"/>
          <p:nvPr/>
        </p:nvSpPr>
        <p:spPr>
          <a:xfrm>
            <a:off x="5669782" y="2749453"/>
            <a:ext cx="307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О</a:t>
            </a:r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РГАНИЗАЦИЯ ДОРОЖНОГО ДВИЖЕНИЯ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7F14C-5637-4870-A61D-7629203BD816}"/>
              </a:ext>
            </a:extLst>
          </p:cNvPr>
          <p:cNvSpPr txBox="1"/>
          <p:nvPr/>
        </p:nvSpPr>
        <p:spPr>
          <a:xfrm>
            <a:off x="5669782" y="4485733"/>
            <a:ext cx="307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ЛИНЕЙНЫЙ ГРАФИК</a:t>
            </a:r>
            <a:endParaRPr lang="ru-RU" sz="1100" b="1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B77E6F-6F59-423B-8A08-DBFD1B84E3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06" t="18750" r="11263" b="17732"/>
          <a:stretch/>
        </p:blipFill>
        <p:spPr>
          <a:xfrm>
            <a:off x="5669782" y="3145098"/>
            <a:ext cx="3075949" cy="1340635"/>
          </a:xfrm>
          <a:prstGeom prst="roundRect">
            <a:avLst>
              <a:gd name="adj" fmla="val 22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016FAC2-B24D-4DE5-8A4F-87FABB9EFFDA}"/>
              </a:ext>
            </a:extLst>
          </p:cNvPr>
          <p:cNvSpPr/>
          <p:nvPr/>
        </p:nvSpPr>
        <p:spPr>
          <a:xfrm>
            <a:off x="2138680" y="1490980"/>
            <a:ext cx="254000" cy="111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472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B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D968D3F-6D62-48C1-B25E-8ED187C24D08}"/>
              </a:ext>
            </a:extLst>
          </p:cNvPr>
          <p:cNvSpPr/>
          <p:nvPr/>
        </p:nvSpPr>
        <p:spPr>
          <a:xfrm>
            <a:off x="0" y="0"/>
            <a:ext cx="1307306" cy="5143500"/>
          </a:xfrm>
          <a:prstGeom prst="rect">
            <a:avLst/>
          </a:prstGeom>
          <a:solidFill>
            <a:srgbClr val="00DAFE"/>
          </a:solidFill>
          <a:ln>
            <a:solidFill>
              <a:srgbClr val="00D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BB2A9C4-1060-404F-86E7-CED4D27020A1}"/>
              </a:ext>
            </a:extLst>
          </p:cNvPr>
          <p:cNvSpPr/>
          <p:nvPr/>
        </p:nvSpPr>
        <p:spPr>
          <a:xfrm>
            <a:off x="1307306" y="0"/>
            <a:ext cx="10001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93C1962-4CE5-45A0-9441-00C6FC9B8FC7}"/>
              </a:ext>
            </a:extLst>
          </p:cNvPr>
          <p:cNvSpPr/>
          <p:nvPr/>
        </p:nvSpPr>
        <p:spPr>
          <a:xfrm>
            <a:off x="314325" y="57150"/>
            <a:ext cx="678656" cy="650081"/>
          </a:xfrm>
          <a:prstGeom prst="ellipse">
            <a:avLst/>
          </a:prstGeom>
          <a:solidFill>
            <a:srgbClr val="00DA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/>
              <a:t>6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9CFC061-DA66-4676-8E06-981F48B75D27}"/>
              </a:ext>
            </a:extLst>
          </p:cNvPr>
          <p:cNvCxnSpPr>
            <a:cxnSpLocks/>
            <a:stCxn id="2" idx="2"/>
            <a:endCxn id="5" idx="4"/>
          </p:cNvCxnSpPr>
          <p:nvPr/>
        </p:nvCxnSpPr>
        <p:spPr>
          <a:xfrm flipV="1">
            <a:off x="653653" y="707231"/>
            <a:ext cx="0" cy="44362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456A4EB-7E9A-41D8-8446-9DD63A80F4E0}"/>
              </a:ext>
            </a:extLst>
          </p:cNvPr>
          <p:cNvCxnSpPr>
            <a:cxnSpLocks/>
          </p:cNvCxnSpPr>
          <p:nvPr/>
        </p:nvCxnSpPr>
        <p:spPr>
          <a:xfrm flipV="1">
            <a:off x="263128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2723089-0112-4A36-BE60-8DF49D18D13D}"/>
              </a:ext>
            </a:extLst>
          </p:cNvPr>
          <p:cNvCxnSpPr>
            <a:cxnSpLocks/>
          </p:cNvCxnSpPr>
          <p:nvPr/>
        </p:nvCxnSpPr>
        <p:spPr>
          <a:xfrm flipV="1">
            <a:off x="1029890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A469BEF-1BDA-4AA6-B7D2-0DBED39B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42" y="121444"/>
            <a:ext cx="2088835" cy="48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21C40E-D520-400A-B7D4-2CF45658828D}"/>
              </a:ext>
            </a:extLst>
          </p:cNvPr>
          <p:cNvSpPr txBox="1"/>
          <p:nvPr/>
        </p:nvSpPr>
        <p:spPr>
          <a:xfrm>
            <a:off x="1489887" y="2034694"/>
            <a:ext cx="41802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СИСТЕМА МОЖЕТ ПРОВЕСТИ СРАВНИТЕЛЬНЫЙ АНАЛИЗ КОЛИЧЕСТВЕННЫХ ПОКАЗАТЕЛЕЙ. ПРИМЕР: СРАВНИТЬ КИЛОМЕТРЫ ДОРОГ В ГОРОДЕ ПО КАТЕГОРИЯМ</a:t>
            </a:r>
          </a:p>
        </p:txBody>
      </p:sp>
      <p:sp>
        <p:nvSpPr>
          <p:cNvPr id="23" name="Google Shape;168;p16">
            <a:extLst>
              <a:ext uri="{FF2B5EF4-FFF2-40B4-BE49-F238E27FC236}">
                <a16:creationId xmlns:a16="http://schemas.microsoft.com/office/drawing/2014/main" id="{CDCD4D80-9FAC-4D1E-8F73-CFCC6BB3C76E}"/>
              </a:ext>
            </a:extLst>
          </p:cNvPr>
          <p:cNvSpPr/>
          <p:nvPr/>
        </p:nvSpPr>
        <p:spPr>
          <a:xfrm>
            <a:off x="1612701" y="325192"/>
            <a:ext cx="3934659" cy="514350"/>
          </a:xfrm>
          <a:prstGeom prst="rect">
            <a:avLst/>
          </a:prstGeom>
          <a:solidFill>
            <a:srgbClr val="00A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b="1" dirty="0">
                <a:latin typeface="Century Gothic" panose="020B0502020202020204" pitchFamily="34" charset="0"/>
              </a:rPr>
              <a:t>ПРОВЕДЕНИЕ КОЛИЧЕСТВЕННЫХ И КАЧЕСТВЕННЫХ АНАЛИЗОВ</a:t>
            </a:r>
            <a:endParaRPr lang="ru-RU" sz="18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Google Shape;69;p16">
            <a:extLst>
              <a:ext uri="{FF2B5EF4-FFF2-40B4-BE49-F238E27FC236}">
                <a16:creationId xmlns:a16="http://schemas.microsoft.com/office/drawing/2014/main" id="{C09FFE0F-1C5A-47DE-B076-903BDC1FF537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12701" y="2750344"/>
            <a:ext cx="3823693" cy="2122876"/>
          </a:xfrm>
          <a:prstGeom prst="roundRect">
            <a:avLst>
              <a:gd name="adj" fmla="val 45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CB67D18-E64D-4D38-8894-55499435C5E6}"/>
              </a:ext>
            </a:extLst>
          </p:cNvPr>
          <p:cNvSpPr/>
          <p:nvPr/>
        </p:nvSpPr>
        <p:spPr>
          <a:xfrm>
            <a:off x="1873885" y="3286125"/>
            <a:ext cx="254000" cy="83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F22F3AC-247F-4A56-BC34-6FEA824DDCF6}"/>
              </a:ext>
            </a:extLst>
          </p:cNvPr>
          <p:cNvSpPr/>
          <p:nvPr/>
        </p:nvSpPr>
        <p:spPr>
          <a:xfrm>
            <a:off x="2703830" y="3770249"/>
            <a:ext cx="254000" cy="83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D55E6E7-A4A6-482F-A8AD-0F17897FD8BE}"/>
              </a:ext>
            </a:extLst>
          </p:cNvPr>
          <p:cNvSpPr/>
          <p:nvPr/>
        </p:nvSpPr>
        <p:spPr>
          <a:xfrm>
            <a:off x="2738040" y="3927268"/>
            <a:ext cx="254000" cy="83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A74D16D-FF35-4222-9D44-6497B6B86155}"/>
              </a:ext>
            </a:extLst>
          </p:cNvPr>
          <p:cNvSpPr/>
          <p:nvPr/>
        </p:nvSpPr>
        <p:spPr>
          <a:xfrm>
            <a:off x="2695575" y="4065524"/>
            <a:ext cx="254000" cy="83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02531D-F8B5-4B6C-A500-84DCF5B19503}"/>
              </a:ext>
            </a:extLst>
          </p:cNvPr>
          <p:cNvSpPr txBox="1"/>
          <p:nvPr/>
        </p:nvSpPr>
        <p:spPr>
          <a:xfrm>
            <a:off x="5918359" y="4084866"/>
            <a:ext cx="30356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ИЛИ ПОСЧИТАТЬ СКОЛЬКО ПОГОННЫХ МЕТРОВ, ПЛОЩАДИ ИЛИ КОЛИЧЕСТВО ОПРЕДЕЛЕННЫХ ЭЛЕМЕНТОВ. НА ПРИМЕРЕ: ПОСЧИТАН ОБЩЕЕ БОРТОВОГО КАМНЯ В ГОРОДЕ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BF8ED2-A859-40E2-B39E-CF2BA1669E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64" r="72912" b="825"/>
          <a:stretch/>
        </p:blipFill>
        <p:spPr>
          <a:xfrm>
            <a:off x="6437036" y="901095"/>
            <a:ext cx="1774781" cy="3067706"/>
          </a:xfrm>
          <a:prstGeom prst="roundRect">
            <a:avLst>
              <a:gd name="adj" fmla="val 45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74ACECC-F3E3-41E1-8E20-D3F4395C44A3}"/>
              </a:ext>
            </a:extLst>
          </p:cNvPr>
          <p:cNvSpPr/>
          <p:nvPr/>
        </p:nvSpPr>
        <p:spPr>
          <a:xfrm>
            <a:off x="6715779" y="1207084"/>
            <a:ext cx="334626" cy="83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213EB37-64D1-41A3-AAA0-86938BCC7FDE}"/>
              </a:ext>
            </a:extLst>
          </p:cNvPr>
          <p:cNvSpPr/>
          <p:nvPr/>
        </p:nvSpPr>
        <p:spPr>
          <a:xfrm>
            <a:off x="7502067" y="1207084"/>
            <a:ext cx="375107" cy="83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21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B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D968D3F-6D62-48C1-B25E-8ED187C24D08}"/>
              </a:ext>
            </a:extLst>
          </p:cNvPr>
          <p:cNvSpPr/>
          <p:nvPr/>
        </p:nvSpPr>
        <p:spPr>
          <a:xfrm>
            <a:off x="0" y="0"/>
            <a:ext cx="1307306" cy="5143500"/>
          </a:xfrm>
          <a:prstGeom prst="rect">
            <a:avLst/>
          </a:prstGeom>
          <a:solidFill>
            <a:srgbClr val="00DAFE"/>
          </a:solidFill>
          <a:ln>
            <a:solidFill>
              <a:srgbClr val="00D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BB2A9C4-1060-404F-86E7-CED4D27020A1}"/>
              </a:ext>
            </a:extLst>
          </p:cNvPr>
          <p:cNvSpPr/>
          <p:nvPr/>
        </p:nvSpPr>
        <p:spPr>
          <a:xfrm>
            <a:off x="1307306" y="0"/>
            <a:ext cx="10001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93C1962-4CE5-45A0-9441-00C6FC9B8FC7}"/>
              </a:ext>
            </a:extLst>
          </p:cNvPr>
          <p:cNvSpPr/>
          <p:nvPr/>
        </p:nvSpPr>
        <p:spPr>
          <a:xfrm>
            <a:off x="314325" y="57150"/>
            <a:ext cx="678656" cy="650081"/>
          </a:xfrm>
          <a:prstGeom prst="ellipse">
            <a:avLst/>
          </a:prstGeom>
          <a:solidFill>
            <a:srgbClr val="00DA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/>
              <a:t>7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9CFC061-DA66-4676-8E06-981F48B75D27}"/>
              </a:ext>
            </a:extLst>
          </p:cNvPr>
          <p:cNvCxnSpPr>
            <a:cxnSpLocks/>
            <a:stCxn id="2" idx="2"/>
            <a:endCxn id="5" idx="4"/>
          </p:cNvCxnSpPr>
          <p:nvPr/>
        </p:nvCxnSpPr>
        <p:spPr>
          <a:xfrm flipV="1">
            <a:off x="653653" y="707231"/>
            <a:ext cx="0" cy="44362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456A4EB-7E9A-41D8-8446-9DD63A80F4E0}"/>
              </a:ext>
            </a:extLst>
          </p:cNvPr>
          <p:cNvCxnSpPr>
            <a:cxnSpLocks/>
          </p:cNvCxnSpPr>
          <p:nvPr/>
        </p:nvCxnSpPr>
        <p:spPr>
          <a:xfrm flipV="1">
            <a:off x="263128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2723089-0112-4A36-BE60-8DF49D18D13D}"/>
              </a:ext>
            </a:extLst>
          </p:cNvPr>
          <p:cNvCxnSpPr>
            <a:cxnSpLocks/>
          </p:cNvCxnSpPr>
          <p:nvPr/>
        </p:nvCxnSpPr>
        <p:spPr>
          <a:xfrm flipV="1">
            <a:off x="1029890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A469BEF-1BDA-4AA6-B7D2-0DBED39B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42" y="121444"/>
            <a:ext cx="2088835" cy="48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21C40E-D520-400A-B7D4-2CF45658828D}"/>
              </a:ext>
            </a:extLst>
          </p:cNvPr>
          <p:cNvSpPr txBox="1"/>
          <p:nvPr/>
        </p:nvSpPr>
        <p:spPr>
          <a:xfrm>
            <a:off x="1665446" y="4028975"/>
            <a:ext cx="57818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СИСТЕМА ТАКЖЕ ХРАНИТ В СЕБЕ ИЗМЕНЕНИЕ УЛИЧНО-ДОРОЖНОЙ СЕТИ, ВНЕСЕННЫЕ В ХОДЕ ОБНОВЛЕНИЯ ДАННЫХ ЛИБО КАКИХ ЛИБО РАБОТ ПО ОРГАНИЗАЦИИ ДОРОЖНОГО ДВИЖЕНИЯ</a:t>
            </a:r>
          </a:p>
        </p:txBody>
      </p:sp>
      <p:sp>
        <p:nvSpPr>
          <p:cNvPr id="23" name="Google Shape;168;p16">
            <a:extLst>
              <a:ext uri="{FF2B5EF4-FFF2-40B4-BE49-F238E27FC236}">
                <a16:creationId xmlns:a16="http://schemas.microsoft.com/office/drawing/2014/main" id="{CDCD4D80-9FAC-4D1E-8F73-CFCC6BB3C76E}"/>
              </a:ext>
            </a:extLst>
          </p:cNvPr>
          <p:cNvSpPr/>
          <p:nvPr/>
        </p:nvSpPr>
        <p:spPr>
          <a:xfrm>
            <a:off x="1612701" y="325192"/>
            <a:ext cx="3934659" cy="514350"/>
          </a:xfrm>
          <a:prstGeom prst="rect">
            <a:avLst/>
          </a:prstGeom>
          <a:solidFill>
            <a:srgbClr val="00A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b="1" dirty="0">
                <a:latin typeface="Century Gothic" panose="020B0502020202020204" pitchFamily="34" charset="0"/>
              </a:rPr>
              <a:t>ХРАНЕНИЕ ИЗМЕНЕНИЙ </a:t>
            </a:r>
          </a:p>
          <a:p>
            <a:r>
              <a:rPr lang="ru-RU" sz="1800" b="1" dirty="0">
                <a:latin typeface="Century Gothic" panose="020B0502020202020204" pitchFamily="34" charset="0"/>
              </a:rPr>
              <a:t>УЛИЧНО-ДОРОЖНОЙ СЕТИ</a:t>
            </a:r>
            <a:endParaRPr lang="ru-RU" sz="18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B26BD68-5587-4CD6-95E0-551F7C596E3D}"/>
              </a:ext>
            </a:extLst>
          </p:cNvPr>
          <p:cNvGrpSpPr/>
          <p:nvPr/>
        </p:nvGrpSpPr>
        <p:grpSpPr>
          <a:xfrm>
            <a:off x="1612701" y="976299"/>
            <a:ext cx="7381401" cy="2915919"/>
            <a:chOff x="281940" y="830580"/>
            <a:chExt cx="8580121" cy="3352800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BE1FE3FD-010D-4E31-85C6-EEA0A47F9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10853" r="40724"/>
            <a:stretch/>
          </p:blipFill>
          <p:spPr>
            <a:xfrm>
              <a:off x="281940" y="830580"/>
              <a:ext cx="4147626" cy="3352800"/>
            </a:xfrm>
            <a:prstGeom prst="roundRect">
              <a:avLst>
                <a:gd name="adj" fmla="val 450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1EB8B004-BEFE-43F1-83D0-EAD12B9FA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318" r="41034"/>
            <a:stretch/>
          </p:blipFill>
          <p:spPr>
            <a:xfrm>
              <a:off x="4714435" y="830580"/>
              <a:ext cx="4147626" cy="3352800"/>
            </a:xfrm>
            <a:prstGeom prst="roundRect">
              <a:avLst>
                <a:gd name="adj" fmla="val 450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57657877-9729-4B0E-B89F-95F10FBD8C19}"/>
                </a:ext>
              </a:extLst>
            </p:cNvPr>
            <p:cNvSpPr/>
            <p:nvPr/>
          </p:nvSpPr>
          <p:spPr>
            <a:xfrm>
              <a:off x="647700" y="2232660"/>
              <a:ext cx="601980" cy="1447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ECB8E75-DB94-4C54-B233-65EA95ECAF93}"/>
                </a:ext>
              </a:extLst>
            </p:cNvPr>
            <p:cNvSpPr/>
            <p:nvPr/>
          </p:nvSpPr>
          <p:spPr>
            <a:xfrm>
              <a:off x="5071636" y="2377440"/>
              <a:ext cx="750043" cy="1219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A774C08F-F659-497A-B5CD-C165AE4D94E6}"/>
                </a:ext>
              </a:extLst>
            </p:cNvPr>
            <p:cNvSpPr/>
            <p:nvPr/>
          </p:nvSpPr>
          <p:spPr>
            <a:xfrm rot="18903742">
              <a:off x="7480400" y="2690814"/>
              <a:ext cx="601980" cy="1447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8943494-4F92-491D-BAA2-41070A515837}"/>
              </a:ext>
            </a:extLst>
          </p:cNvPr>
          <p:cNvSpPr/>
          <p:nvPr/>
        </p:nvSpPr>
        <p:spPr>
          <a:xfrm>
            <a:off x="5942349" y="1058494"/>
            <a:ext cx="334626" cy="83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69630EB-C0EA-40E9-B1AD-C49576E17FAA}"/>
              </a:ext>
            </a:extLst>
          </p:cNvPr>
          <p:cNvSpPr/>
          <p:nvPr/>
        </p:nvSpPr>
        <p:spPr>
          <a:xfrm>
            <a:off x="2110613" y="1064271"/>
            <a:ext cx="334626" cy="83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F5D76D00-E58F-48A7-8D1B-CF0E3DC3D5D5}"/>
              </a:ext>
            </a:extLst>
          </p:cNvPr>
          <p:cNvSpPr/>
          <p:nvPr/>
        </p:nvSpPr>
        <p:spPr>
          <a:xfrm>
            <a:off x="5180866" y="2195683"/>
            <a:ext cx="282280" cy="5143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97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B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D968D3F-6D62-48C1-B25E-8ED187C24D08}"/>
              </a:ext>
            </a:extLst>
          </p:cNvPr>
          <p:cNvSpPr/>
          <p:nvPr/>
        </p:nvSpPr>
        <p:spPr>
          <a:xfrm>
            <a:off x="0" y="0"/>
            <a:ext cx="1307306" cy="5143500"/>
          </a:xfrm>
          <a:prstGeom prst="rect">
            <a:avLst/>
          </a:prstGeom>
          <a:solidFill>
            <a:srgbClr val="00DAFE"/>
          </a:solidFill>
          <a:ln>
            <a:solidFill>
              <a:srgbClr val="00D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BB2A9C4-1060-404F-86E7-CED4D27020A1}"/>
              </a:ext>
            </a:extLst>
          </p:cNvPr>
          <p:cNvSpPr/>
          <p:nvPr/>
        </p:nvSpPr>
        <p:spPr>
          <a:xfrm>
            <a:off x="1307306" y="0"/>
            <a:ext cx="10001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93C1962-4CE5-45A0-9441-00C6FC9B8FC7}"/>
              </a:ext>
            </a:extLst>
          </p:cNvPr>
          <p:cNvSpPr/>
          <p:nvPr/>
        </p:nvSpPr>
        <p:spPr>
          <a:xfrm>
            <a:off x="314325" y="57150"/>
            <a:ext cx="678656" cy="650081"/>
          </a:xfrm>
          <a:prstGeom prst="ellipse">
            <a:avLst/>
          </a:prstGeom>
          <a:solidFill>
            <a:srgbClr val="00DA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/>
              <a:t>8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9CFC061-DA66-4676-8E06-981F48B75D27}"/>
              </a:ext>
            </a:extLst>
          </p:cNvPr>
          <p:cNvCxnSpPr>
            <a:cxnSpLocks/>
            <a:stCxn id="2" idx="2"/>
            <a:endCxn id="5" idx="4"/>
          </p:cNvCxnSpPr>
          <p:nvPr/>
        </p:nvCxnSpPr>
        <p:spPr>
          <a:xfrm flipV="1">
            <a:off x="653653" y="707231"/>
            <a:ext cx="0" cy="44362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456A4EB-7E9A-41D8-8446-9DD63A80F4E0}"/>
              </a:ext>
            </a:extLst>
          </p:cNvPr>
          <p:cNvCxnSpPr>
            <a:cxnSpLocks/>
          </p:cNvCxnSpPr>
          <p:nvPr/>
        </p:nvCxnSpPr>
        <p:spPr>
          <a:xfrm flipV="1">
            <a:off x="263128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2723089-0112-4A36-BE60-8DF49D18D13D}"/>
              </a:ext>
            </a:extLst>
          </p:cNvPr>
          <p:cNvCxnSpPr>
            <a:cxnSpLocks/>
          </p:cNvCxnSpPr>
          <p:nvPr/>
        </p:nvCxnSpPr>
        <p:spPr>
          <a:xfrm flipV="1">
            <a:off x="1029890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A469BEF-1BDA-4AA6-B7D2-0DBED39B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42" y="121444"/>
            <a:ext cx="2088835" cy="48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21C40E-D520-400A-B7D4-2CF45658828D}"/>
              </a:ext>
            </a:extLst>
          </p:cNvPr>
          <p:cNvSpPr txBox="1"/>
          <p:nvPr/>
        </p:nvSpPr>
        <p:spPr>
          <a:xfrm>
            <a:off x="3067060" y="4121829"/>
            <a:ext cx="4842499" cy="769441"/>
          </a:xfrm>
          <a:prstGeom prst="rect">
            <a:avLst/>
          </a:prstGeom>
          <a:solidFill>
            <a:srgbClr val="00A3BC"/>
          </a:solidFill>
        </p:spPr>
        <p:txBody>
          <a:bodyPr wrap="square" rtlCol="0">
            <a:spAutoFit/>
          </a:bodyPr>
          <a:lstStyle/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ДАННЫЙ ФУНКЦИОНАЛ ОЧЕНЬ ПОЛЕЗЕН, ПРИ ПЕРЕКРЫТИИ ДОРОГ ВО ВРЕМЕЯ РЕМОНТА ИЛИ ОБЩЕСТВЕННЫХ МЕРОПРИЯТИЙ, МОЖНО СПЛАНИРОВАТЬ ДВИЖЕНИЯ МАРШРУТОВ ОБЩЕСТВЕННОГО ТРАНСПОРТА</a:t>
            </a:r>
          </a:p>
        </p:txBody>
      </p:sp>
      <p:sp>
        <p:nvSpPr>
          <p:cNvPr id="23" name="Google Shape;168;p16">
            <a:extLst>
              <a:ext uri="{FF2B5EF4-FFF2-40B4-BE49-F238E27FC236}">
                <a16:creationId xmlns:a16="http://schemas.microsoft.com/office/drawing/2014/main" id="{CDCD4D80-9FAC-4D1E-8F73-CFCC6BB3C76E}"/>
              </a:ext>
            </a:extLst>
          </p:cNvPr>
          <p:cNvSpPr/>
          <p:nvPr/>
        </p:nvSpPr>
        <p:spPr>
          <a:xfrm>
            <a:off x="1612701" y="325192"/>
            <a:ext cx="3934659" cy="514350"/>
          </a:xfrm>
          <a:prstGeom prst="rect">
            <a:avLst/>
          </a:prstGeom>
          <a:solidFill>
            <a:srgbClr val="00A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b="1" dirty="0">
                <a:latin typeface="Century Gothic" panose="020B0502020202020204" pitchFamily="34" charset="0"/>
              </a:rPr>
              <a:t>ОТОБРАЖЕНИЕ ПЕРЕКРЫТИЙ И ОГРАНИЧЕНИЙ НА ДОРОГАХ </a:t>
            </a:r>
            <a:endParaRPr lang="ru-RU" sz="18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B4AC9A-DBF6-4438-9049-334DBB8F3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76" r="15750" b="4341"/>
          <a:stretch/>
        </p:blipFill>
        <p:spPr>
          <a:xfrm>
            <a:off x="2608897" y="932396"/>
            <a:ext cx="5758823" cy="3096579"/>
          </a:xfrm>
          <a:prstGeom prst="roundRect">
            <a:avLst>
              <a:gd name="adj" fmla="val 45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512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B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D968D3F-6D62-48C1-B25E-8ED187C24D08}"/>
              </a:ext>
            </a:extLst>
          </p:cNvPr>
          <p:cNvSpPr/>
          <p:nvPr/>
        </p:nvSpPr>
        <p:spPr>
          <a:xfrm>
            <a:off x="0" y="0"/>
            <a:ext cx="1307306" cy="5143500"/>
          </a:xfrm>
          <a:prstGeom prst="rect">
            <a:avLst/>
          </a:prstGeom>
          <a:solidFill>
            <a:srgbClr val="00DAFE"/>
          </a:solidFill>
          <a:ln>
            <a:solidFill>
              <a:srgbClr val="00D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BB2A9C4-1060-404F-86E7-CED4D27020A1}"/>
              </a:ext>
            </a:extLst>
          </p:cNvPr>
          <p:cNvSpPr/>
          <p:nvPr/>
        </p:nvSpPr>
        <p:spPr>
          <a:xfrm>
            <a:off x="1307306" y="0"/>
            <a:ext cx="10001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93C1962-4CE5-45A0-9441-00C6FC9B8FC7}"/>
              </a:ext>
            </a:extLst>
          </p:cNvPr>
          <p:cNvSpPr/>
          <p:nvPr/>
        </p:nvSpPr>
        <p:spPr>
          <a:xfrm>
            <a:off x="314325" y="57150"/>
            <a:ext cx="678656" cy="650081"/>
          </a:xfrm>
          <a:prstGeom prst="ellipse">
            <a:avLst/>
          </a:prstGeom>
          <a:solidFill>
            <a:srgbClr val="00DA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/>
              <a:t>9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9CFC061-DA66-4676-8E06-981F48B75D27}"/>
              </a:ext>
            </a:extLst>
          </p:cNvPr>
          <p:cNvCxnSpPr>
            <a:cxnSpLocks/>
            <a:stCxn id="2" idx="2"/>
            <a:endCxn id="5" idx="4"/>
          </p:cNvCxnSpPr>
          <p:nvPr/>
        </p:nvCxnSpPr>
        <p:spPr>
          <a:xfrm flipV="1">
            <a:off x="653653" y="707231"/>
            <a:ext cx="0" cy="44362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456A4EB-7E9A-41D8-8446-9DD63A80F4E0}"/>
              </a:ext>
            </a:extLst>
          </p:cNvPr>
          <p:cNvCxnSpPr>
            <a:cxnSpLocks/>
          </p:cNvCxnSpPr>
          <p:nvPr/>
        </p:nvCxnSpPr>
        <p:spPr>
          <a:xfrm flipV="1">
            <a:off x="263128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2723089-0112-4A36-BE60-8DF49D18D13D}"/>
              </a:ext>
            </a:extLst>
          </p:cNvPr>
          <p:cNvCxnSpPr>
            <a:cxnSpLocks/>
          </p:cNvCxnSpPr>
          <p:nvPr/>
        </p:nvCxnSpPr>
        <p:spPr>
          <a:xfrm flipV="1">
            <a:off x="1029890" y="0"/>
            <a:ext cx="0" cy="51435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A469BEF-1BDA-4AA6-B7D2-0DBED39B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42" y="121444"/>
            <a:ext cx="2088835" cy="48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21C40E-D520-400A-B7D4-2CF45658828D}"/>
              </a:ext>
            </a:extLst>
          </p:cNvPr>
          <p:cNvSpPr txBox="1"/>
          <p:nvPr/>
        </p:nvSpPr>
        <p:spPr>
          <a:xfrm>
            <a:off x="2054860" y="4687503"/>
            <a:ext cx="5781834" cy="261610"/>
          </a:xfrm>
          <a:prstGeom prst="rect">
            <a:avLst/>
          </a:prstGeom>
          <a:solidFill>
            <a:srgbClr val="00A3BC"/>
          </a:solidFill>
        </p:spPr>
        <p:txBody>
          <a:bodyPr wrap="square" rtlCol="0">
            <a:spAutoFit/>
          </a:bodyPr>
          <a:lstStyle/>
          <a:p>
            <a:r>
              <a:rPr lang="ru-RU" sz="11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ТАКЖЕ В СИСТЕМУ МОЖНО ЗАГРУЗИТЬ ФОТОГРАФИИ ДОРОГ</a:t>
            </a:r>
          </a:p>
        </p:txBody>
      </p:sp>
      <p:sp>
        <p:nvSpPr>
          <p:cNvPr id="23" name="Google Shape;168;p16">
            <a:extLst>
              <a:ext uri="{FF2B5EF4-FFF2-40B4-BE49-F238E27FC236}">
                <a16:creationId xmlns:a16="http://schemas.microsoft.com/office/drawing/2014/main" id="{CDCD4D80-9FAC-4D1E-8F73-CFCC6BB3C76E}"/>
              </a:ext>
            </a:extLst>
          </p:cNvPr>
          <p:cNvSpPr/>
          <p:nvPr/>
        </p:nvSpPr>
        <p:spPr>
          <a:xfrm>
            <a:off x="1612701" y="325192"/>
            <a:ext cx="3934659" cy="514350"/>
          </a:xfrm>
          <a:prstGeom prst="rect">
            <a:avLst/>
          </a:prstGeom>
          <a:solidFill>
            <a:srgbClr val="00A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b="1" dirty="0">
                <a:latin typeface="Century Gothic" panose="020B0502020202020204" pitchFamily="34" charset="0"/>
              </a:rPr>
              <a:t>ОТОБРАЖЕНИЕ ФОТОГРАФИЙ</a:t>
            </a:r>
            <a:endParaRPr lang="ru-RU" sz="1800" b="1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8332D9-410A-415F-B213-08A3BD5A6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75" t="12064" r="33672" b="9614"/>
          <a:stretch/>
        </p:blipFill>
        <p:spPr>
          <a:xfrm>
            <a:off x="1755913" y="1013656"/>
            <a:ext cx="3253305" cy="3368928"/>
          </a:xfrm>
          <a:prstGeom prst="roundRect">
            <a:avLst>
              <a:gd name="adj" fmla="val 45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F09401-65DD-4C30-9D8E-0D838E4BD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83" t="12064" r="26016" b="22015"/>
          <a:stretch/>
        </p:blipFill>
        <p:spPr>
          <a:xfrm>
            <a:off x="5969911" y="1544068"/>
            <a:ext cx="2836351" cy="1993984"/>
          </a:xfrm>
          <a:prstGeom prst="roundRect">
            <a:avLst>
              <a:gd name="adj" fmla="val 45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0B571636-39A6-4459-8F34-A34E1F7835F6}"/>
              </a:ext>
            </a:extLst>
          </p:cNvPr>
          <p:cNvSpPr/>
          <p:nvPr/>
        </p:nvSpPr>
        <p:spPr>
          <a:xfrm>
            <a:off x="5133509" y="2283885"/>
            <a:ext cx="712111" cy="5143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137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292</Words>
  <Application>Microsoft Office PowerPoint</Application>
  <PresentationFormat>Экран (16:9)</PresentationFormat>
  <Paragraphs>54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Марат Нұрсултан Қайратұлы</cp:lastModifiedBy>
  <cp:revision>6</cp:revision>
  <dcterms:modified xsi:type="dcterms:W3CDTF">2024-01-31T11:57:57Z</dcterms:modified>
</cp:coreProperties>
</file>